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D835-A9E6-4B91-BEF5-EC4765E8D8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FAAFC5-A433-178D-0B6A-54FC1BF3B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A9FA91-36B5-6BEF-6D31-3D08206DC6C3}"/>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5" name="Footer Placeholder 4">
            <a:extLst>
              <a:ext uri="{FF2B5EF4-FFF2-40B4-BE49-F238E27FC236}">
                <a16:creationId xmlns:a16="http://schemas.microsoft.com/office/drawing/2014/main" id="{EFC87709-EED2-38F0-8E7F-4D8E3896B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57CC7-6ABF-ABE2-3D55-F0E7542EE352}"/>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704088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61CD-4E00-7873-12CA-3565F301BA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001B10-314F-B10F-B4D8-39B39236DB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175DE-C6D5-9D41-1C51-1537D4CFB27E}"/>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5" name="Footer Placeholder 4">
            <a:extLst>
              <a:ext uri="{FF2B5EF4-FFF2-40B4-BE49-F238E27FC236}">
                <a16:creationId xmlns:a16="http://schemas.microsoft.com/office/drawing/2014/main" id="{BA08D415-F185-DD6F-852E-D80C94763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5F8DF1-CB2E-892B-07EB-E6B465F13C6B}"/>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248932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B291D0-DE03-11FB-86D4-1194775DC5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838641-0A2F-9B64-AC8C-A3E6BE8761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1E43A-F76C-DE5B-31B3-4341D7CA64FC}"/>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5" name="Footer Placeholder 4">
            <a:extLst>
              <a:ext uri="{FF2B5EF4-FFF2-40B4-BE49-F238E27FC236}">
                <a16:creationId xmlns:a16="http://schemas.microsoft.com/office/drawing/2014/main" id="{ADBC1826-05FF-998F-4FDA-E22154B735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05C2B-3E18-FDCD-6364-2C7C0621AF06}"/>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246926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BC4E0-AB90-A481-B50E-AF289C796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E6FA80-2059-ACBE-F864-2EB06B5C88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D08DA-7126-AC2C-DC1F-3DF569100551}"/>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5" name="Footer Placeholder 4">
            <a:extLst>
              <a:ext uri="{FF2B5EF4-FFF2-40B4-BE49-F238E27FC236}">
                <a16:creationId xmlns:a16="http://schemas.microsoft.com/office/drawing/2014/main" id="{31FD3C7C-F478-25F0-378B-D8CB8EA61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D50A7-DD04-6499-78E7-9251D01366D8}"/>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411437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5298-0DBD-3C6C-A830-76F604E2FC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6FBAF5-7F99-F1C9-6FBE-0A65240761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8E600-76D6-473F-91D2-DAF992FE2363}"/>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5" name="Footer Placeholder 4">
            <a:extLst>
              <a:ext uri="{FF2B5EF4-FFF2-40B4-BE49-F238E27FC236}">
                <a16:creationId xmlns:a16="http://schemas.microsoft.com/office/drawing/2014/main" id="{33F9306F-39B6-FDE3-CE24-54A772ADE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AD46E-F6EA-F66F-002F-1B2928C5F899}"/>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13869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693CD-FB44-E961-5CF6-8F69C37A95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FEAF59-3F7C-63EB-FC39-DE56AA9753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07D8B8-2810-FDD3-A866-83CBBC276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36365C-D95A-C5A7-841A-7834D455193B}"/>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6" name="Footer Placeholder 5">
            <a:extLst>
              <a:ext uri="{FF2B5EF4-FFF2-40B4-BE49-F238E27FC236}">
                <a16:creationId xmlns:a16="http://schemas.microsoft.com/office/drawing/2014/main" id="{8BCB16EE-E91C-C50E-50A7-133A86F74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4924C7-CC5D-186D-7C3B-ED58F24D7FA6}"/>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22182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18DDA-6366-0986-155E-17A7FC70C2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44FBCC-81C9-BDE2-C48D-621FFA4E5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6E979B-4910-1BEF-52E9-8D3E8B51D2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1B7502-A0DF-149B-9784-6EB708AC80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36DFC6-074E-0E77-4421-4D7BE0690F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100EF8-95C8-1821-E962-4D9504F00496}"/>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8" name="Footer Placeholder 7">
            <a:extLst>
              <a:ext uri="{FF2B5EF4-FFF2-40B4-BE49-F238E27FC236}">
                <a16:creationId xmlns:a16="http://schemas.microsoft.com/office/drawing/2014/main" id="{4FDD3CC2-8B98-B248-E49D-EE1814C75C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1D4B91-5BFB-8FCD-714D-48F36D4D9E63}"/>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108568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BA03-D06E-EF9C-3E59-D3E4AB56EA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342F58-EA68-C767-2FE6-5EDB5EDEA7E5}"/>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4" name="Footer Placeholder 3">
            <a:extLst>
              <a:ext uri="{FF2B5EF4-FFF2-40B4-BE49-F238E27FC236}">
                <a16:creationId xmlns:a16="http://schemas.microsoft.com/office/drawing/2014/main" id="{3373A35F-B104-BE57-698A-7CDBA972B0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2E81B8-2984-8CA6-68F5-9F691EA9916E}"/>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64884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23E96-2D99-D757-0CA2-DD03FA8847A1}"/>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3" name="Footer Placeholder 2">
            <a:extLst>
              <a:ext uri="{FF2B5EF4-FFF2-40B4-BE49-F238E27FC236}">
                <a16:creationId xmlns:a16="http://schemas.microsoft.com/office/drawing/2014/main" id="{C5FF7831-8F36-E3FD-C4AF-A6B0D5C072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5C7866-8DBE-E96D-887F-4237C9D34C73}"/>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327896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CEF50-221C-DECE-4918-7677A12965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4E1C9A-D494-E228-E868-2B32243B9A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DFF44D-978A-7FBE-DFC1-C83712A2C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629A1-FB99-8EEC-F397-AC0848530252}"/>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6" name="Footer Placeholder 5">
            <a:extLst>
              <a:ext uri="{FF2B5EF4-FFF2-40B4-BE49-F238E27FC236}">
                <a16:creationId xmlns:a16="http://schemas.microsoft.com/office/drawing/2014/main" id="{81F0F8D8-6098-2E9F-B97A-CBF45D7D1F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470A3-0472-1820-5044-2EB6CB82B539}"/>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1890501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EE22-DC81-F4A3-CB69-B8772BF52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A66444-7A98-6A55-8E09-975383B6B6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D8DD54-9CD5-84D1-CB0B-D9724C5ED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09F06B-2EA3-C812-4BC3-2EF27AA9A109}"/>
              </a:ext>
            </a:extLst>
          </p:cNvPr>
          <p:cNvSpPr>
            <a:spLocks noGrp="1"/>
          </p:cNvSpPr>
          <p:nvPr>
            <p:ph type="dt" sz="half" idx="10"/>
          </p:nvPr>
        </p:nvSpPr>
        <p:spPr/>
        <p:txBody>
          <a:bodyPr/>
          <a:lstStyle/>
          <a:p>
            <a:fld id="{9769947A-2E07-4192-AD4D-6788CDF3C4BD}" type="datetimeFigureOut">
              <a:rPr lang="en-US" smtClean="0"/>
              <a:t>12/15/2022</a:t>
            </a:fld>
            <a:endParaRPr lang="en-US"/>
          </a:p>
        </p:txBody>
      </p:sp>
      <p:sp>
        <p:nvSpPr>
          <p:cNvPr id="6" name="Footer Placeholder 5">
            <a:extLst>
              <a:ext uri="{FF2B5EF4-FFF2-40B4-BE49-F238E27FC236}">
                <a16:creationId xmlns:a16="http://schemas.microsoft.com/office/drawing/2014/main" id="{1C0E2881-F7D5-13A0-E7EE-C668B67CE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117869-1858-F929-FA36-2427B9825BF8}"/>
              </a:ext>
            </a:extLst>
          </p:cNvPr>
          <p:cNvSpPr>
            <a:spLocks noGrp="1"/>
          </p:cNvSpPr>
          <p:nvPr>
            <p:ph type="sldNum" sz="quarter" idx="12"/>
          </p:nvPr>
        </p:nvSpPr>
        <p:spPr/>
        <p:txBody>
          <a:bodyPr/>
          <a:lstStyle/>
          <a:p>
            <a:fld id="{E8D668A9-AB01-4B09-BAD4-E6563AF3DBB1}" type="slidenum">
              <a:rPr lang="en-US" smtClean="0"/>
              <a:t>‹#›</a:t>
            </a:fld>
            <a:endParaRPr lang="en-US"/>
          </a:p>
        </p:txBody>
      </p:sp>
    </p:spTree>
    <p:extLst>
      <p:ext uri="{BB962C8B-B14F-4D97-AF65-F5344CB8AC3E}">
        <p14:creationId xmlns:p14="http://schemas.microsoft.com/office/powerpoint/2010/main" val="217128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D4CFDE-37C0-4066-8C5C-97167D789F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7CCDA7-5241-A0C3-A59C-8AAE358D1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1367F-F12F-C948-15CC-8443909DDC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9947A-2E07-4192-AD4D-6788CDF3C4BD}" type="datetimeFigureOut">
              <a:rPr lang="en-US" smtClean="0"/>
              <a:t>12/15/2022</a:t>
            </a:fld>
            <a:endParaRPr lang="en-US"/>
          </a:p>
        </p:txBody>
      </p:sp>
      <p:sp>
        <p:nvSpPr>
          <p:cNvPr id="5" name="Footer Placeholder 4">
            <a:extLst>
              <a:ext uri="{FF2B5EF4-FFF2-40B4-BE49-F238E27FC236}">
                <a16:creationId xmlns:a16="http://schemas.microsoft.com/office/drawing/2014/main" id="{BB54CC35-C527-1A57-9DF8-72598C34B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9268F-BD60-7AA4-C03E-9F645CBE67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668A9-AB01-4B09-BAD4-E6563AF3DBB1}" type="slidenum">
              <a:rPr lang="en-US" smtClean="0"/>
              <a:t>‹#›</a:t>
            </a:fld>
            <a:endParaRPr lang="en-US"/>
          </a:p>
        </p:txBody>
      </p:sp>
    </p:spTree>
    <p:extLst>
      <p:ext uri="{BB962C8B-B14F-4D97-AF65-F5344CB8AC3E}">
        <p14:creationId xmlns:p14="http://schemas.microsoft.com/office/powerpoint/2010/main" val="46642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67C0-9D4D-BF22-3F63-9E3EAEB18F9F}"/>
              </a:ext>
            </a:extLst>
          </p:cNvPr>
          <p:cNvSpPr>
            <a:spLocks noGrp="1"/>
          </p:cNvSpPr>
          <p:nvPr>
            <p:ph type="ctrTitle"/>
          </p:nvPr>
        </p:nvSpPr>
        <p:spPr>
          <a:xfrm>
            <a:off x="1345869" y="195946"/>
            <a:ext cx="2092036" cy="724393"/>
          </a:xfrm>
        </p:spPr>
        <p:txBody>
          <a:bodyPr>
            <a:normAutofit/>
          </a:bodyPr>
          <a:lstStyle/>
          <a:p>
            <a:r>
              <a:rPr lang="en-US" sz="1800" dirty="0"/>
              <a:t>City of Santa Fe</a:t>
            </a:r>
            <a:br>
              <a:rPr lang="en-US" sz="1800" dirty="0"/>
            </a:br>
            <a:r>
              <a:rPr lang="en-US" sz="1800" dirty="0"/>
              <a:t>Community Services</a:t>
            </a:r>
          </a:p>
        </p:txBody>
      </p:sp>
      <p:sp>
        <p:nvSpPr>
          <p:cNvPr id="3" name="Subtitle 2">
            <a:extLst>
              <a:ext uri="{FF2B5EF4-FFF2-40B4-BE49-F238E27FC236}">
                <a16:creationId xmlns:a16="http://schemas.microsoft.com/office/drawing/2014/main" id="{C9AE999C-2E3C-F17B-9006-C0D22048FECE}"/>
              </a:ext>
            </a:extLst>
          </p:cNvPr>
          <p:cNvSpPr>
            <a:spLocks noGrp="1"/>
          </p:cNvSpPr>
          <p:nvPr>
            <p:ph type="subTitle" idx="1"/>
          </p:nvPr>
        </p:nvSpPr>
        <p:spPr>
          <a:xfrm>
            <a:off x="1524000" y="920339"/>
            <a:ext cx="9144000" cy="5777344"/>
          </a:xfrm>
        </p:spPr>
        <p:txBody>
          <a:bodyPr>
            <a:normAutofit/>
          </a:bodyPr>
          <a:lstStyle/>
          <a:p>
            <a:r>
              <a:rPr lang="en-US" sz="2000" dirty="0"/>
              <a:t>Effective January 1</a:t>
            </a:r>
            <a:r>
              <a:rPr lang="en-US" sz="2000" baseline="30000" dirty="0"/>
              <a:t>st</a:t>
            </a:r>
            <a:r>
              <a:rPr lang="en-US" sz="2000" dirty="0"/>
              <a:t>, 2023:</a:t>
            </a: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rPr>
              <a:t>A permit shall not be valid until the fees prescribed by law have been paid </a:t>
            </a: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R108.1 Payment of fees. A permit shall not be valid until the fees prescribed by law have been paid, </a:t>
            </a: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nor shall an amendment to a permit be released until the additional fee, if any, has been paid</a:t>
            </a: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2000" b="1"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rPr>
              <a:t>The Building Permit or a copy shall be kept on the site of the work until completion of the project</a:t>
            </a: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R105.7 Placement of permit </a:t>
            </a:r>
          </a:p>
          <a:p>
            <a:pPr marL="0" marR="0">
              <a:spcBef>
                <a:spcPts val="0"/>
              </a:spcBef>
              <a:spcAft>
                <a:spcPts val="0"/>
              </a:spcAft>
            </a:pPr>
            <a:endParaRPr lang="en-US" sz="1100" b="1" dirty="0">
              <a:latin typeface="Calibri" panose="020F0502020204030204" pitchFamily="34" charset="0"/>
            </a:endParaRPr>
          </a:p>
          <a:p>
            <a:pPr marL="0" marR="0">
              <a:spcBef>
                <a:spcPts val="0"/>
              </a:spcBef>
              <a:spcAft>
                <a:spcPts val="0"/>
              </a:spcAft>
            </a:pPr>
            <a:r>
              <a:rPr lang="en-US" sz="2000" b="1" dirty="0">
                <a:latin typeface="Calibri" panose="020F0502020204030204" pitchFamily="34" charset="0"/>
              </a:rPr>
              <a:t>Trash must be contained on all job sites by a trash containment fence, bin or dumpster</a:t>
            </a:r>
          </a:p>
          <a:p>
            <a:pPr>
              <a:spcBef>
                <a:spcPts val="0"/>
              </a:spcBef>
            </a:pPr>
            <a:r>
              <a:rPr lang="en-US" sz="1200" b="1" dirty="0">
                <a:latin typeface="Calibri" panose="020F0502020204030204" pitchFamily="34" charset="0"/>
              </a:rPr>
              <a:t>CHAPTER 6 - HEALTH &amp; SANITATION</a:t>
            </a:r>
          </a:p>
          <a:p>
            <a:pPr>
              <a:spcBef>
                <a:spcPts val="0"/>
              </a:spcBef>
            </a:pPr>
            <a:r>
              <a:rPr lang="en-US" sz="1200" b="1" dirty="0">
                <a:latin typeface="Calibri" panose="020F0502020204030204" pitchFamily="34" charset="0"/>
              </a:rPr>
              <a:t>It shall be unlawful for any person to throw, discard, place or deposit solid waste in any manner or amount on any public or private property within City of Santa Fe, except in containers or areas lawfully provided for such purposes</a:t>
            </a:r>
            <a:r>
              <a:rPr lang="en-US" sz="1050" b="0" i="0" dirty="0">
                <a:solidFill>
                  <a:srgbClr val="313335"/>
                </a:solidFill>
                <a:effectLst/>
                <a:latin typeface="Open Sans" panose="020B0606030504020204" pitchFamily="34" charset="0"/>
              </a:rPr>
              <a:t> </a:t>
            </a:r>
            <a:endParaRPr lang="en-US" sz="1200" b="1" dirty="0">
              <a:latin typeface="Calibri" panose="020F0502020204030204" pitchFamily="34" charset="0"/>
            </a:endParaRPr>
          </a:p>
          <a:p>
            <a:pPr marL="0" marR="0">
              <a:spcBef>
                <a:spcPts val="0"/>
              </a:spcBef>
              <a:spcAft>
                <a:spcPts val="0"/>
              </a:spcAft>
            </a:pPr>
            <a:endParaRPr lang="en-US" sz="2000" b="1" dirty="0">
              <a:latin typeface="Calibri" panose="020F0502020204030204" pitchFamily="34" charset="0"/>
            </a:endParaRPr>
          </a:p>
          <a:p>
            <a:pPr marL="0" marR="0">
              <a:spcBef>
                <a:spcPts val="0"/>
              </a:spcBef>
              <a:spcAft>
                <a:spcPts val="0"/>
              </a:spcAft>
            </a:pPr>
            <a:r>
              <a:rPr lang="en-US" sz="2000" b="1" dirty="0">
                <a:latin typeface="Calibri" panose="020F0502020204030204" pitchFamily="34" charset="0"/>
              </a:rPr>
              <a:t>All jobsites must have waste containment (porta-can) on site in sufficient quantity for number of workers</a:t>
            </a:r>
          </a:p>
          <a:p>
            <a:pPr marL="0" marR="0">
              <a:spcBef>
                <a:spcPts val="0"/>
              </a:spcBef>
              <a:spcAft>
                <a:spcPts val="0"/>
              </a:spcAft>
            </a:pPr>
            <a:r>
              <a:rPr lang="en-US" sz="1200" b="1" dirty="0">
                <a:latin typeface="Calibri" panose="020F0502020204030204" pitchFamily="34" charset="0"/>
              </a:rPr>
              <a:t>OSHA's sanitation standard for general industry, 29 CFR 1910.141(c)(l)(</a:t>
            </a:r>
            <a:r>
              <a:rPr lang="en-US" sz="1200" b="1" dirty="0" err="1">
                <a:latin typeface="Calibri" panose="020F0502020204030204" pitchFamily="34" charset="0"/>
              </a:rPr>
              <a:t>i</a:t>
            </a:r>
            <a:r>
              <a:rPr lang="en-US" sz="1200" b="1" dirty="0">
                <a:latin typeface="Calibri" panose="020F0502020204030204" pitchFamily="34" charset="0"/>
              </a:rPr>
              <a:t>), requires employers to provide their employees with toilet facilities</a:t>
            </a:r>
          </a:p>
          <a:p>
            <a:pPr marL="0" marR="0">
              <a:spcBef>
                <a:spcPts val="0"/>
              </a:spcBef>
              <a:spcAft>
                <a:spcPts val="0"/>
              </a:spcAft>
            </a:pPr>
            <a:endParaRPr lang="en-US" sz="1800" dirty="0"/>
          </a:p>
        </p:txBody>
      </p:sp>
      <p:pic>
        <p:nvPicPr>
          <p:cNvPr id="1026" name="Picture 2" descr="LogoBigCopy">
            <a:extLst>
              <a:ext uri="{FF2B5EF4-FFF2-40B4-BE49-F238E27FC236}">
                <a16:creationId xmlns:a16="http://schemas.microsoft.com/office/drawing/2014/main" id="{892B3FC0-BCCD-B218-6051-07AA1A80CF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6783" y="5554683"/>
            <a:ext cx="17811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9513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204</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City of Santa Fe Community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city of Santa Fe Community Services</dc:title>
  <dc:creator>Jim Wedergren</dc:creator>
  <cp:lastModifiedBy>Jim Wedergren</cp:lastModifiedBy>
  <cp:revision>8</cp:revision>
  <cp:lastPrinted>2022-12-15T18:07:14Z</cp:lastPrinted>
  <dcterms:created xsi:type="dcterms:W3CDTF">2022-12-07T18:43:47Z</dcterms:created>
  <dcterms:modified xsi:type="dcterms:W3CDTF">2022-12-15T22:16:22Z</dcterms:modified>
</cp:coreProperties>
</file>